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  <p:sldId id="266" r:id="rId11"/>
    <p:sldId id="267" r:id="rId12"/>
    <p:sldId id="271" r:id="rId13"/>
    <p:sldId id="268" r:id="rId14"/>
    <p:sldId id="269" r:id="rId15"/>
    <p:sldId id="272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38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5" d="100"/>
          <a:sy n="55" d="100"/>
        </p:scale>
        <p:origin x="-2904" y="-10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8ACF13-A73F-4855-BC7F-D3977D2F48E6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A33604-A60A-4FC3-B41E-4C2B28122828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IN" dirty="0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IN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IN" dirty="0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IN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IN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IN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5A478711-A554-4ED5-B983-41536D23D24F}" type="datetimeFigureOut">
              <a:rPr lang="en-US" smtClean="0"/>
              <a:pPr/>
              <a:t>3/15/2010</a:t>
            </a:fld>
            <a:endParaRPr lang="en-IN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IN" dirty="0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46552ED9-7570-4E0E-B622-A123407AA4CB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85918" y="928670"/>
            <a:ext cx="7000924" cy="1428760"/>
          </a:xfrm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Prevalence of Ischemic Heart Disease Among Urban Population of Siliguri, West Bengal</a:t>
            </a:r>
            <a:endParaRPr lang="en-IN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14612" y="3143248"/>
            <a:ext cx="6072230" cy="928694"/>
          </a:xfrm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Mandal S, Saha J B, Mandal S C, Bhattacharya R N, Chakraborthy M, Pal P P </a:t>
            </a:r>
            <a:endParaRPr lang="en-IN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929058" y="5072074"/>
            <a:ext cx="4786346" cy="73866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n>
                  <a:solidFill>
                    <a:schemeClr val="tx2"/>
                  </a:solidFill>
                </a:ln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Ind. J Comm. Med.34(1):19-23,2009</a:t>
            </a:r>
            <a:endParaRPr lang="en-IN" sz="2400" dirty="0" smtClean="0">
              <a:ln>
                <a:solidFill>
                  <a:schemeClr val="tx2"/>
                </a:solidFill>
              </a:ln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00108"/>
          </a:xfrm>
        </p:spPr>
        <p:txBody>
          <a:bodyPr>
            <a:noAutofit/>
          </a:bodyPr>
          <a:lstStyle/>
          <a:p>
            <a:pPr algn="ctr"/>
            <a:r>
              <a:rPr lang="en-US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Table 2: Distribution of study population according to coronary risk factors and presence of ihd</a:t>
            </a:r>
            <a:endParaRPr lang="en-IN" sz="2800" dirty="0">
              <a:solidFill>
                <a:srgbClr val="002060"/>
              </a:solidFill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quarter" idx="1"/>
          </p:nvPr>
        </p:nvGraphicFramePr>
        <p:xfrm>
          <a:off x="142846" y="999169"/>
          <a:ext cx="8929747" cy="5358788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2882810"/>
                <a:gridCol w="1221993"/>
                <a:gridCol w="1224240"/>
                <a:gridCol w="864169"/>
                <a:gridCol w="864169"/>
                <a:gridCol w="792155"/>
                <a:gridCol w="1080211"/>
              </a:tblGrid>
              <a:tr h="67900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Coronary risk factors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IHD + nt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IHD -</a:t>
                      </a:r>
                      <a:r>
                        <a:rPr lang="en-US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nt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Fre% age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OR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P value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solidFill>
                            <a:srgbClr val="C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Smoking habit</a:t>
                      </a:r>
                      <a:endParaRPr lang="en-IN" sz="1800" b="1" dirty="0">
                        <a:solidFill>
                          <a:srgbClr val="C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Yes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18(20.45)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70(79.55)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88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35.2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3.53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No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11(6.7)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151(99.3)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162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64.8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o.oo12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solidFill>
                            <a:srgbClr val="C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Hypertension</a:t>
                      </a:r>
                      <a:endParaRPr lang="en-IN" sz="1800" b="1" dirty="0">
                        <a:solidFill>
                          <a:srgbClr val="C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Normal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3(3.3)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89(96.7)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92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High normal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3(7.5)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37(95.0)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40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52.8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2.41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Grade 1 hypertension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7(19.4)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29(80.6)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36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47.2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7.16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3782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Grade 2 hypertension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10(21.8)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36(78.2)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46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8.24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1285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Grade 3 hypertension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4(26.7)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11(73.3)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10.79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2801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Isolated systolic </a:t>
                      </a:r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Htn</a:t>
                      </a: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r>
                        <a:rPr lang="en-US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(gr1)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1(7.1)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13(92.9)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14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2.28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6866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Isolated systolic </a:t>
                      </a:r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Htn</a:t>
                      </a: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r>
                        <a:rPr lang="en-US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(gr2)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1(14.3)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6(85.7)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4.94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0.00008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282" y="142852"/>
            <a:ext cx="8572560" cy="1071570"/>
          </a:xfrm>
        </p:spPr>
        <p:txBody>
          <a:bodyPr>
            <a:noAutofit/>
          </a:bodyPr>
          <a:lstStyle/>
          <a:p>
            <a:pPr algn="ctr"/>
            <a:r>
              <a:rPr lang="en-US" sz="2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Table 2: Distribution of study population according to coronary risk factors and presence of ihd</a:t>
            </a:r>
            <a:endParaRPr lang="en-IN" sz="2600" dirty="0">
              <a:solidFill>
                <a:srgbClr val="002060"/>
              </a:solidFill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quarter" idx="1"/>
          </p:nvPr>
        </p:nvGraphicFramePr>
        <p:xfrm>
          <a:off x="357157" y="1357297"/>
          <a:ext cx="8286809" cy="3119948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2714645"/>
                <a:gridCol w="1357322"/>
                <a:gridCol w="1357322"/>
                <a:gridCol w="928694"/>
                <a:gridCol w="928694"/>
                <a:gridCol w="1000132"/>
              </a:tblGrid>
              <a:tr h="638665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Coronary risk factors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IHD + nt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IHD -</a:t>
                      </a:r>
                      <a:r>
                        <a:rPr lang="en-US" sz="20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nt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OR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P value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193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solidFill>
                            <a:srgbClr val="C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BMI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(Kg/m</a:t>
                      </a:r>
                      <a:r>
                        <a:rPr lang="en-US" sz="2000" baseline="30000" dirty="0" smtClean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r>
                        <a:rPr lang="en-US" sz="20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)</a:t>
                      </a:r>
                      <a:endParaRPr lang="en-IN" sz="2000" b="1" dirty="0">
                        <a:solidFill>
                          <a:srgbClr val="00206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193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&lt;18.5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4(9.1)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40(90.9)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44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193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18.5 – 23.5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7(6.8)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95(93.2)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102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0.74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193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23.5 – 25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5(11.9)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37(88.1)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42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1.35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00083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25 – 30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8(19.05)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34(80.95)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42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2.35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193">
                <a:tc>
                  <a:txBody>
                    <a:bodyPr/>
                    <a:lstStyle/>
                    <a:p>
                      <a:pPr algn="ctr"/>
                      <a:r>
                        <a:rPr lang="en-US" sz="20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&gt;</a:t>
                      </a:r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 30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5(25.0)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15(70.0)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20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3.33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0.03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282" y="142852"/>
            <a:ext cx="8643998" cy="928694"/>
          </a:xfrm>
        </p:spPr>
        <p:txBody>
          <a:bodyPr>
            <a:normAutofit/>
          </a:bodyPr>
          <a:lstStyle/>
          <a:p>
            <a:pPr algn="ctr"/>
            <a:r>
              <a:rPr lang="en-US" sz="2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Table 3: Association between ihd and coronary risk factors by binary logistic regression analysis</a:t>
            </a:r>
            <a:endParaRPr lang="en-IN" sz="2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1071538" y="1357297"/>
          <a:ext cx="6786609" cy="3962849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2725884"/>
                <a:gridCol w="2286258"/>
                <a:gridCol w="1774467"/>
              </a:tblGrid>
              <a:tr h="60885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Predictor</a:t>
                      </a:r>
                      <a:r>
                        <a:rPr lang="en-US" sz="20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Variable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Standard Error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P value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Age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0.021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0.378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Sex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0.585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0.660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BMI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0.032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0.468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Diastolic BP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0.025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0.003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Systolic BP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0.011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0.024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Smoking habit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0.621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0.025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8121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Diet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0.957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0.597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80317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Physical activity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0.227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0.713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7467600" cy="571504"/>
          </a:xfrm>
        </p:spPr>
        <p:txBody>
          <a:bodyPr>
            <a:normAutofit/>
          </a:bodyPr>
          <a:lstStyle/>
          <a:p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Discussion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-</a:t>
            </a:r>
            <a:endParaRPr lang="en-IN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428597" y="1643053"/>
          <a:ext cx="8286807" cy="4857780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1866401"/>
                <a:gridCol w="1324188"/>
                <a:gridCol w="1595294"/>
                <a:gridCol w="1595294"/>
                <a:gridCol w="1905630"/>
              </a:tblGrid>
              <a:tr h="720832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Author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Study Years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Region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Residence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Prevalence rate (%)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6086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Present study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2005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Siliguri, 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Urban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11.6%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6086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Latheef, et 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2006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Tirupati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Urban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12.63%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6086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Gupta et 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2002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Jaipur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Urban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8.2%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6086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Mohan et al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2001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Chennai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Urban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11%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8151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ICMR study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1989-1994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Delhi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Urban</a:t>
                      </a:r>
                      <a:r>
                        <a:rPr lang="en-IN" sz="1800" baseline="0" dirty="0" smtClean="0"/>
                        <a:t> and Rural</a:t>
                      </a: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U-7.6% </a:t>
                      </a:r>
                    </a:p>
                    <a:p>
                      <a:pPr algn="ctr"/>
                      <a:r>
                        <a:rPr lang="en-US" sz="1800" dirty="0" smtClean="0"/>
                        <a:t>R- 1.5%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8151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ICMR study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1989-1994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Vellore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Urban</a:t>
                      </a:r>
                      <a:r>
                        <a:rPr lang="en-IN" sz="1800" baseline="0" dirty="0" smtClean="0"/>
                        <a:t> and Rural</a:t>
                      </a: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U- 4.0%</a:t>
                      </a:r>
                    </a:p>
                    <a:p>
                      <a:pPr algn="ctr"/>
                      <a:r>
                        <a:rPr lang="en-US" sz="1800" dirty="0" smtClean="0"/>
                        <a:t>R- 1.5%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8151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Mathur</a:t>
                      </a:r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 K S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1960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Agra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Urban</a:t>
                      </a: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1.05%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8151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Jajoo</a:t>
                      </a:r>
                      <a:r>
                        <a:rPr lang="en-US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UN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1988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Vidarbha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aseline="0" dirty="0" smtClean="0"/>
                        <a:t>Rural</a:t>
                      </a: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N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1.69%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57159" y="928671"/>
            <a:ext cx="828680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accent1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TABLE 4: COMPARATIVE ANALYSIS BETWEEN STUDIES WITH REGARD TO REPORTED PREVALENCE OF CHD</a:t>
            </a:r>
            <a:endParaRPr lang="en-IN" sz="2000" b="1" dirty="0">
              <a:solidFill>
                <a:schemeClr val="accent1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68346"/>
          </a:xfrm>
        </p:spPr>
        <p:txBody>
          <a:bodyPr/>
          <a:lstStyle/>
          <a:p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Conclusion</a:t>
            </a:r>
            <a:r>
              <a:rPr lang="en-US" dirty="0" smtClean="0"/>
              <a:t>-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85720" y="1357298"/>
            <a:ext cx="8358246" cy="5116654"/>
          </a:xfrm>
        </p:spPr>
        <p:txBody>
          <a:bodyPr/>
          <a:lstStyle/>
          <a:p>
            <a:r>
              <a:rPr lang="en-US" dirty="0" smtClean="0"/>
              <a:t>The prevalence of coronary artery disease and coronary risk factors is high in urban population in India.</a:t>
            </a:r>
          </a:p>
          <a:p>
            <a:r>
              <a:rPr lang="en-US" dirty="0" smtClean="0"/>
              <a:t> Further research is required to document the impact of lifestyle modification and controlling the stated risk factors.</a:t>
            </a:r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2852"/>
            <a:ext cx="7467600" cy="642942"/>
          </a:xfrm>
        </p:spPr>
        <p:txBody>
          <a:bodyPr>
            <a:normAutofit/>
          </a:bodyPr>
          <a:lstStyle/>
          <a:p>
            <a:r>
              <a:rPr lang="en-US" smtClean="0"/>
              <a:t>Critical comments-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928670"/>
            <a:ext cx="8115328" cy="5545282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u="sng" dirty="0" smtClean="0"/>
              <a:t>Strengths</a:t>
            </a:r>
            <a:r>
              <a:rPr lang="en-US" dirty="0" smtClean="0"/>
              <a:t>-</a:t>
            </a:r>
          </a:p>
          <a:p>
            <a:r>
              <a:rPr lang="en-US" dirty="0" smtClean="0"/>
              <a:t>An updated voter list is used to select study subjects by systematic random sampling</a:t>
            </a:r>
          </a:p>
          <a:p>
            <a:r>
              <a:rPr lang="en-US" dirty="0" smtClean="0"/>
              <a:t>Standard questionnaire(Rose Questionnaire) and standard Classification for BMI for SEAR are used</a:t>
            </a:r>
          </a:p>
          <a:p>
            <a:pPr>
              <a:buNone/>
            </a:pPr>
            <a:r>
              <a:rPr lang="en-US" dirty="0" smtClean="0"/>
              <a:t> </a:t>
            </a:r>
          </a:p>
          <a:p>
            <a:pPr>
              <a:buNone/>
            </a:pPr>
            <a:r>
              <a:rPr lang="en-US" u="sng" dirty="0" smtClean="0"/>
              <a:t>Limitations</a:t>
            </a:r>
            <a:r>
              <a:rPr lang="en-US" dirty="0" smtClean="0"/>
              <a:t>-</a:t>
            </a:r>
          </a:p>
          <a:p>
            <a:r>
              <a:rPr lang="en-US" dirty="0" smtClean="0"/>
              <a:t>Physical activity is not assessed </a:t>
            </a:r>
            <a:r>
              <a:rPr lang="en-US" dirty="0" smtClean="0"/>
              <a:t>correctly</a:t>
            </a:r>
            <a:endParaRPr lang="en-US" dirty="0" smtClean="0"/>
          </a:p>
          <a:p>
            <a:r>
              <a:rPr lang="en-US" dirty="0" smtClean="0"/>
              <a:t>Factors like Smoking, Physical activity are not adequately analyzed</a:t>
            </a:r>
          </a:p>
          <a:p>
            <a:r>
              <a:rPr lang="en-US" dirty="0" smtClean="0"/>
              <a:t>Known coronary risk factors like Diabetes and lipid profile were not included in the study</a:t>
            </a:r>
          </a:p>
          <a:p>
            <a:r>
              <a:rPr lang="en-US" dirty="0" smtClean="0"/>
              <a:t>OR for risk factor variables is not mentioned in logistic regression analysis.</a:t>
            </a:r>
          </a:p>
          <a:p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Learning Objective-</a:t>
            </a:r>
            <a:endParaRPr lang="en-IN" sz="2800" b="1" u="sng" dirty="0">
              <a:solidFill>
                <a:schemeClr val="accent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To study the prevalence of IHD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To study the causative risk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factors associated with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IHD</a:t>
            </a:r>
          </a:p>
          <a:p>
            <a:pPr>
              <a:buNone/>
            </a:pPr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582594"/>
          </a:xfrm>
        </p:spPr>
        <p:txBody>
          <a:bodyPr>
            <a:norm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Introduction</a:t>
            </a:r>
            <a:r>
              <a:rPr lang="en-US" sz="2800" b="1" u="sng" dirty="0" smtClean="0">
                <a:solidFill>
                  <a:schemeClr val="accent1"/>
                </a:solidFill>
              </a:rPr>
              <a:t>-</a:t>
            </a:r>
            <a:endParaRPr lang="en-IN" sz="2800" b="1" u="sng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14282" y="1000108"/>
            <a:ext cx="8429684" cy="5473844"/>
          </a:xfrm>
        </p:spPr>
        <p:txBody>
          <a:bodyPr>
            <a:normAutofit/>
          </a:bodyPr>
          <a:lstStyle/>
          <a:p>
            <a:r>
              <a:rPr lang="en-IN" dirty="0" smtClean="0">
                <a:latin typeface="Times New Roman" pitchFamily="18" charset="0"/>
                <a:cs typeface="Times New Roman" pitchFamily="18" charset="0"/>
              </a:rPr>
              <a:t>Cardiovascular disease has become a major public health problem in many developing countries. </a:t>
            </a:r>
          </a:p>
          <a:p>
            <a:r>
              <a:rPr lang="en-IN" dirty="0" smtClean="0">
                <a:latin typeface="Times New Roman" pitchFamily="18" charset="0"/>
                <a:cs typeface="Times New Roman" pitchFamily="18" charset="0"/>
              </a:rPr>
              <a:t>About two-thirds of the global estimated 14.3 million annual cardiovascular disease deaths occur in the developing world. </a:t>
            </a:r>
          </a:p>
          <a:p>
            <a:r>
              <a:rPr lang="en-IN" dirty="0" smtClean="0">
                <a:latin typeface="Times New Roman" pitchFamily="18" charset="0"/>
                <a:cs typeface="Times New Roman" pitchFamily="18" charset="0"/>
              </a:rPr>
              <a:t>By the year 2015, cardiovascular diseases could be the most important cause of mortality in India.</a:t>
            </a:r>
          </a:p>
          <a:p>
            <a:r>
              <a:rPr lang="en-IN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dirty="0" smtClean="0">
                <a:latin typeface="Times New Roman" pitchFamily="18" charset="0"/>
                <a:cs typeface="Times New Roman" pitchFamily="18" charset="0"/>
              </a:rPr>
              <a:t>The prevalence of coronary artery disease in India increased from 1% in 1960 to 9.7% in 1995 in urban populations, and in rural populations it has almost doubled in the last decade</a:t>
            </a:r>
          </a:p>
          <a:p>
            <a:pPr>
              <a:buNone/>
            </a:pPr>
            <a:endParaRPr lang="en-IN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96908"/>
          </a:xfrm>
        </p:spPr>
        <p:txBody>
          <a:bodyPr>
            <a:norm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Objective Of Study-</a:t>
            </a:r>
            <a:endParaRPr lang="en-IN" sz="2800" b="1" u="sng" dirty="0">
              <a:solidFill>
                <a:schemeClr val="accent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142984"/>
            <a:ext cx="8186766" cy="5330968"/>
          </a:xfrm>
        </p:spPr>
        <p:txBody>
          <a:bodyPr/>
          <a:lstStyle/>
          <a:p>
            <a:r>
              <a:rPr lang="en-US" dirty="0" smtClean="0"/>
              <a:t>To determine the prevalence of IHD and associated risk factors among the urban population</a:t>
            </a:r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439718"/>
          </a:xfrm>
        </p:spPr>
        <p:txBody>
          <a:bodyPr>
            <a:no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Methodology-</a:t>
            </a:r>
            <a:endParaRPr lang="en-IN" sz="2800" b="1" u="sng" dirty="0">
              <a:solidFill>
                <a:schemeClr val="accent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85720" y="642918"/>
            <a:ext cx="8215370" cy="5831034"/>
          </a:xfrm>
        </p:spPr>
        <p:txBody>
          <a:bodyPr>
            <a:normAutofit/>
          </a:bodyPr>
          <a:lstStyle/>
          <a:p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Study Design-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Cross sectional study</a:t>
            </a:r>
          </a:p>
          <a:p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Study Setting- 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Study area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- Population from the Municipal Corporation area of Siliguri was included in the study.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- Out of 47 wards in Siliguri Municipal corporation area, ward no.23 (Dabgram) and 47 (Pati colony) were selected for the study.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Sample Size</a:t>
            </a:r>
            <a:r>
              <a:rPr lang="en-US" sz="2200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- The sample size of 246 was calculated using expected prevalence of IHD among urban population in India as 9.7%, worst acceptable prevalence as 6% and confidence level of 95%.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 - Considering a non-response of 10%, a sample size of 271 individuals was decided.</a:t>
            </a:r>
          </a:p>
          <a:p>
            <a:pPr>
              <a:buNone/>
            </a:pPr>
            <a:r>
              <a:rPr lang="en-US" sz="2200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Study subjects</a:t>
            </a:r>
            <a:r>
              <a:rPr lang="en-US" sz="2200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-From the updated voter list of 2 wards, all members who were permanent residents aged </a:t>
            </a:r>
            <a:r>
              <a:rPr lang="en-US" sz="2200" u="sng" dirty="0" smtClean="0"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40 yrs old were selected. 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 - By using systematic random sampling method, a list of 271 members aged </a:t>
            </a:r>
            <a:r>
              <a:rPr lang="en-US" sz="2200" u="sng" dirty="0" smtClean="0"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40 yrs with name &amp; address was prepared.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439718"/>
          </a:xfrm>
        </p:spPr>
        <p:txBody>
          <a:bodyPr>
            <a:no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Methodology-</a:t>
            </a:r>
            <a:endParaRPr lang="en-IN" sz="2800" b="1" u="sng" dirty="0">
              <a:solidFill>
                <a:schemeClr val="accent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85720" y="714356"/>
            <a:ext cx="8358246" cy="5759596"/>
          </a:xfrm>
        </p:spPr>
        <p:txBody>
          <a:bodyPr>
            <a:normAutofit/>
          </a:bodyPr>
          <a:lstStyle/>
          <a:p>
            <a:r>
              <a:rPr lang="en-US" sz="2200" u="sng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Data collection-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- Necessary data was collected after obtaining informed consent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- A pre-tested, semi-structured questionnaire was used for </a:t>
            </a:r>
            <a:r>
              <a:rPr lang="en-US" sz="2200" smtClean="0">
                <a:latin typeface="Times New Roman" pitchFamily="18" charset="0"/>
                <a:cs typeface="Times New Roman" pitchFamily="18" charset="0"/>
              </a:rPr>
              <a:t>data collection (modifications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200" smtClean="0">
                <a:latin typeface="Times New Roman" pitchFamily="18" charset="0"/>
                <a:cs typeface="Times New Roman" pitchFamily="18" charset="0"/>
              </a:rPr>
              <a:t>Rose questionnaire)</a:t>
            </a:r>
            <a:endParaRPr lang="en-US" sz="2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- the smoking habit was stratified according to number of cigarettes smoked per day and the duration of smoking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-Physical activity was categorized as sedentary lifestyle if a person walked less than 14.5 km a week.</a:t>
            </a:r>
          </a:p>
          <a:p>
            <a:pPr>
              <a:buNone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  - BMI was calculated and obesity defined as BMI &gt; 27</a:t>
            </a:r>
            <a:r>
              <a:rPr lang="en-US" sz="2000" dirty="0" smtClean="0"/>
              <a:t>Kg/m</a:t>
            </a:r>
            <a:r>
              <a:rPr lang="en-US" sz="2000" baseline="30000" dirty="0" smtClean="0"/>
              <a:t>2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 and overweight as BMI &gt; 25</a:t>
            </a:r>
            <a:r>
              <a:rPr lang="en-US" sz="2000" dirty="0" smtClean="0"/>
              <a:t>Kg/m</a:t>
            </a:r>
            <a:r>
              <a:rPr lang="en-US" sz="2000" baseline="30000" dirty="0" smtClean="0"/>
              <a:t>2</a:t>
            </a:r>
          </a:p>
          <a:p>
            <a:pPr>
              <a:buNone/>
            </a:pPr>
            <a:r>
              <a:rPr lang="en-US" sz="2000" baseline="30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en-US" sz="2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Hypertension was diagnosed when SBP </a:t>
            </a:r>
            <a:r>
              <a:rPr lang="en-US" sz="22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&gt; </a:t>
            </a:r>
            <a:r>
              <a:rPr lang="en-US" sz="2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140 mmHg, and DBP </a:t>
            </a:r>
            <a:r>
              <a:rPr lang="en-US" sz="22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&gt; </a:t>
            </a:r>
            <a:r>
              <a:rPr lang="en-US" sz="2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90 mmHg, as per guidelines of British hypertension society.</a:t>
            </a:r>
          </a:p>
          <a:p>
            <a:pPr>
              <a:buNone/>
            </a:pPr>
            <a:r>
              <a:rPr lang="en-US" sz="2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- 12 lead ECGs were taken using BPL108 ECG machine on each individual and ECGs were reviewed with the cardiologist.</a:t>
            </a: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582594"/>
          </a:xfrm>
        </p:spPr>
        <p:txBody>
          <a:bodyPr>
            <a:norm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Criteria for diagnosis of ihd</a:t>
            </a:r>
            <a:endParaRPr lang="en-IN" sz="28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85720" y="1000108"/>
            <a:ext cx="8429684" cy="5473844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History of angina or infarction and previously diagnosed disease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An affirmative response to the Rose questionnaire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ECG findings namely Minnesota codes 1-1, 4-1, 5-9, 5-2 or 9-2.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                 The presence of all three criteria were taken as the confirmation of the diagnosis of ischemic heart disease.</a:t>
            </a:r>
          </a:p>
          <a:p>
            <a:pPr>
              <a:buNone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200" b="1" u="sng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DATA ANALYSIS: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Data was entered in EPIINFO software, version 3.2 and then exported to SPSS version 10 for analysis.</a:t>
            </a:r>
          </a:p>
          <a:p>
            <a:pPr>
              <a:buNone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Association between the prevalence of IHD and risk factors were examined.</a:t>
            </a:r>
            <a:endParaRPr lang="en-IN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582594"/>
          </a:xfrm>
        </p:spPr>
        <p:txBody>
          <a:bodyPr>
            <a:normAutofit/>
          </a:bodyPr>
          <a:lstStyle/>
          <a:p>
            <a:r>
              <a:rPr lang="en-US" sz="2800" b="1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Results</a:t>
            </a:r>
            <a:r>
              <a:rPr lang="en-US" sz="2800" u="sng" dirty="0" smtClean="0">
                <a:solidFill>
                  <a:schemeClr val="accent1"/>
                </a:solidFill>
                <a:latin typeface="Times New Roman" pitchFamily="18" charset="0"/>
                <a:cs typeface="Times New Roman" pitchFamily="18" charset="0"/>
              </a:rPr>
              <a:t>-</a:t>
            </a:r>
            <a:endParaRPr lang="en-IN" sz="2800" u="sng" dirty="0">
              <a:solidFill>
                <a:schemeClr val="accent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857232"/>
            <a:ext cx="7467600" cy="5616720"/>
          </a:xfrm>
        </p:spPr>
        <p:txBody>
          <a:bodyPr/>
          <a:lstStyle/>
          <a:p>
            <a:r>
              <a:rPr lang="en-US" dirty="0" smtClean="0"/>
              <a:t>Of the 271 individuals </a:t>
            </a:r>
            <a:r>
              <a:rPr lang="en-US" b="1" u="sng" dirty="0" smtClean="0"/>
              <a:t>&gt;</a:t>
            </a:r>
            <a:r>
              <a:rPr lang="en-US" dirty="0" smtClean="0"/>
              <a:t>40 years enrolled in the study, 250 took part in the study.</a:t>
            </a:r>
          </a:p>
          <a:p>
            <a:r>
              <a:rPr lang="en-US" dirty="0" smtClean="0"/>
              <a:t>29 (11.6%) among them had IHD. The prevalence was higher among males (13.5%) as compared with females (9.4%)</a:t>
            </a:r>
            <a:endParaRPr lang="en-IN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5720" y="142852"/>
            <a:ext cx="8215370" cy="928694"/>
          </a:xfrm>
        </p:spPr>
        <p:txBody>
          <a:bodyPr>
            <a:noAutofit/>
          </a:bodyPr>
          <a:lstStyle/>
          <a:p>
            <a:pPr algn="ctr"/>
            <a:r>
              <a:rPr lang="en-US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Table 1: The prevalence of ihd in different age groups among study population </a:t>
            </a:r>
            <a:endParaRPr lang="en-IN" sz="28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214283" y="1214421"/>
          <a:ext cx="8358245" cy="3500461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1274965"/>
                <a:gridCol w="1629160"/>
                <a:gridCol w="2195825"/>
                <a:gridCol w="1274995"/>
                <a:gridCol w="1062496"/>
                <a:gridCol w="920804"/>
              </a:tblGrid>
              <a:tr h="1040677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Age groups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(years)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Study population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Symptomatic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Known + Rose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Questionnaire A</a:t>
                      </a:r>
                      <a:endParaRPr lang="en-IN" sz="20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ECG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Findings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B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</a:p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A+B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>
                          <a:latin typeface="Times New Roman" pitchFamily="18" charset="0"/>
                          <a:cs typeface="Times New Roman" pitchFamily="18" charset="0"/>
                        </a:rPr>
                        <a:t>Odds Ratio</a:t>
                      </a:r>
                      <a:endParaRPr lang="en-IN" sz="2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40-49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128(51.2)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4(3.1)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3(2.3)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7(5.4)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50-59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46(18.4)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3(6.5)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2(4.3)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5(10.8)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2.11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60-69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40(16.0)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3(7.5)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2(5.0)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5(12.5)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2.47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70-79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26(10.4)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4(15.35)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4(15.35)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8(30.7)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7.68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&gt;</a:t>
                      </a:r>
                      <a:r>
                        <a:rPr lang="en-US" sz="1800" u="none" dirty="0" smtClean="0">
                          <a:latin typeface="Times New Roman" pitchFamily="18" charset="0"/>
                          <a:cs typeface="Times New Roman" pitchFamily="18" charset="0"/>
                        </a:rPr>
                        <a:t> 80</a:t>
                      </a:r>
                      <a:endParaRPr lang="en-IN" sz="1800" u="non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10(4.0)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2(20)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2(20)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4(40.0)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1.152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9964">
                <a:tc>
                  <a:txBody>
                    <a:bodyPr/>
                    <a:lstStyle/>
                    <a:p>
                      <a:pPr algn="ctr"/>
                      <a:r>
                        <a:rPr lang="en-US" sz="1800" u="none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T</a:t>
                      </a:r>
                      <a:r>
                        <a:rPr lang="en-US" sz="1800" u="none" dirty="0" smtClean="0">
                          <a:latin typeface="Times New Roman" pitchFamily="18" charset="0"/>
                          <a:cs typeface="Times New Roman" pitchFamily="18" charset="0"/>
                        </a:rPr>
                        <a:t>otal</a:t>
                      </a:r>
                      <a:endParaRPr lang="en-IN" sz="1800" u="non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250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16(6.4)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13(5.2)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29(11.6)</a:t>
                      </a:r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IN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14282" y="4714884"/>
            <a:ext cx="65722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 P value &lt; 0.01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1599</TotalTime>
  <Words>1152</Words>
  <Application>Microsoft Office PowerPoint</Application>
  <PresentationFormat>On-screen Show (4:3)</PresentationFormat>
  <Paragraphs>277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Oriel</vt:lpstr>
      <vt:lpstr>Prevalence of Ischemic Heart Disease Among Urban Population of Siliguri, West Bengal</vt:lpstr>
      <vt:lpstr>Learning Objective-</vt:lpstr>
      <vt:lpstr>Introduction-</vt:lpstr>
      <vt:lpstr>Objective Of Study-</vt:lpstr>
      <vt:lpstr>Methodology-</vt:lpstr>
      <vt:lpstr>Methodology-</vt:lpstr>
      <vt:lpstr>Criteria for diagnosis of ihd</vt:lpstr>
      <vt:lpstr>Results-</vt:lpstr>
      <vt:lpstr>Table 1: The prevalence of ihd in different age groups among study population </vt:lpstr>
      <vt:lpstr>Table 2: Distribution of study population according to coronary risk factors and presence of ihd</vt:lpstr>
      <vt:lpstr>Table 2: Distribution of study population according to coronary risk factors and presence of ihd</vt:lpstr>
      <vt:lpstr>Table 3: Association between ihd and coronary risk factors by binary logistic regression analysis</vt:lpstr>
      <vt:lpstr>Discussion-</vt:lpstr>
      <vt:lpstr>Conclusion-</vt:lpstr>
      <vt:lpstr>Critical comments-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Prevalence of Ischemic Heart Disease Among Urban Population of Siliguri, West Bengal</dc:title>
  <dc:creator>ABHISHEK</dc:creator>
  <cp:lastModifiedBy>ABHISHEK</cp:lastModifiedBy>
  <cp:revision>110</cp:revision>
  <dcterms:created xsi:type="dcterms:W3CDTF">2010-02-24T04:16:36Z</dcterms:created>
  <dcterms:modified xsi:type="dcterms:W3CDTF">2010-03-15T15:55:00Z</dcterms:modified>
</cp:coreProperties>
</file>

<file path=docProps/thumbnail.jpeg>
</file>